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03" r:id="rId3"/>
    <p:sldId id="324" r:id="rId4"/>
    <p:sldId id="326" r:id="rId5"/>
    <p:sldId id="298" r:id="rId6"/>
    <p:sldId id="287" r:id="rId7"/>
    <p:sldId id="293" r:id="rId8"/>
    <p:sldId id="341" r:id="rId9"/>
    <p:sldId id="321" r:id="rId10"/>
    <p:sldId id="322" r:id="rId11"/>
    <p:sldId id="289" r:id="rId12"/>
    <p:sldId id="328" r:id="rId13"/>
    <p:sldId id="306" r:id="rId14"/>
    <p:sldId id="327" r:id="rId15"/>
    <p:sldId id="304" r:id="rId16"/>
    <p:sldId id="305" r:id="rId17"/>
    <p:sldId id="281" r:id="rId18"/>
    <p:sldId id="291" r:id="rId19"/>
    <p:sldId id="323" r:id="rId20"/>
    <p:sldId id="343" r:id="rId21"/>
    <p:sldId id="344" r:id="rId22"/>
    <p:sldId id="315" r:id="rId23"/>
    <p:sldId id="340" r:id="rId24"/>
    <p:sldId id="329" r:id="rId25"/>
    <p:sldId id="330" r:id="rId26"/>
    <p:sldId id="307" r:id="rId27"/>
    <p:sldId id="334" r:id="rId28"/>
    <p:sldId id="336" r:id="rId29"/>
    <p:sldId id="338" r:id="rId30"/>
    <p:sldId id="309" r:id="rId31"/>
    <p:sldId id="339" r:id="rId32"/>
    <p:sldId id="310" r:id="rId33"/>
    <p:sldId id="311" r:id="rId34"/>
    <p:sldId id="312" r:id="rId35"/>
    <p:sldId id="313" r:id="rId36"/>
    <p:sldId id="314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8" autoAdjust="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i="1" dirty="0">
                <a:solidFill>
                  <a:schemeClr val="bg1"/>
                </a:solidFill>
                <a:effectLst/>
                <a:latin typeface="Monotype Corsiva" pitchFamily="66" charset="0"/>
                <a:cs typeface="Times New Roman" pitchFamily="18" charset="0"/>
              </a:rPr>
              <a:t>Философия </a:t>
            </a:r>
            <a:br>
              <a:rPr lang="ru-RU" sz="6000" i="1" dirty="0">
                <a:solidFill>
                  <a:schemeClr val="bg1"/>
                </a:solidFill>
                <a:effectLst/>
                <a:latin typeface="Monotype Corsiva" pitchFamily="66" charset="0"/>
                <a:cs typeface="Times New Roman" pitchFamily="18" charset="0"/>
              </a:rPr>
            </a:br>
            <a:r>
              <a:rPr lang="ru-RU" sz="6000" i="1" dirty="0">
                <a:solidFill>
                  <a:schemeClr val="bg1"/>
                </a:solidFill>
                <a:effectLst/>
                <a:latin typeface="Monotype Corsiva" pitchFamily="66" charset="0"/>
                <a:cs typeface="Times New Roman" pitchFamily="18" charset="0"/>
              </a:rPr>
              <a:t>Нового времени</a:t>
            </a:r>
            <a:endParaRPr lang="ru-RU" sz="6000" i="1" dirty="0">
              <a:solidFill>
                <a:schemeClr val="bg1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4000" dirty="0">
                <a:solidFill>
                  <a:srgbClr val="FF0000"/>
                </a:solidFill>
                <a:latin typeface="Comic Sans MS" pitchFamily="66" charset="0"/>
              </a:rPr>
              <a:t>Пояснение к «квадрату Декарта»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551712"/>
              </p:ext>
            </p:extLst>
          </p:nvPr>
        </p:nvGraphicFramePr>
        <p:xfrm>
          <a:off x="467544" y="2420887"/>
          <a:ext cx="8229600" cy="4170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6073"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Вопрос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Значение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Что случится если это произойдёт?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Каковы плюсы принимаемого решения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Что случится если это 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НЕ </a:t>
                      </a:r>
                      <a:r>
                        <a:rPr lang="ru-RU" dirty="0">
                          <a:latin typeface="Comic Sans MS" pitchFamily="66" charset="0"/>
                        </a:rPr>
                        <a:t>произойдёт</a:t>
                      </a:r>
                    </a:p>
                    <a:p>
                      <a:r>
                        <a:rPr lang="ru-RU" dirty="0">
                          <a:latin typeface="Comic Sans MS" pitchFamily="66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Каковы плюсы от того, чтобы не получить желаемое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Что 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НЕ</a:t>
                      </a:r>
                      <a:r>
                        <a:rPr lang="ru-RU" dirty="0">
                          <a:latin typeface="Comic Sans MS" pitchFamily="66" charset="0"/>
                        </a:rPr>
                        <a:t> случится если это произойдёт</a:t>
                      </a:r>
                    </a:p>
                    <a:p>
                      <a:r>
                        <a:rPr lang="ru-RU" dirty="0">
                          <a:latin typeface="Comic Sans MS" pitchFamily="66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Каковы минусы</a:t>
                      </a:r>
                      <a:r>
                        <a:rPr lang="ru-RU" baseline="0" dirty="0">
                          <a:latin typeface="Comic Sans MS" pitchFamily="66" charset="0"/>
                        </a:rPr>
                        <a:t> от получения желаемого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Что 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НЕ</a:t>
                      </a:r>
                      <a:r>
                        <a:rPr lang="ru-RU" baseline="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ru-RU" baseline="0" dirty="0">
                          <a:latin typeface="Comic Sans MS" pitchFamily="66" charset="0"/>
                        </a:rPr>
                        <a:t>случится если это </a:t>
                      </a:r>
                      <a:r>
                        <a:rPr lang="ru-RU" baseline="0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НЕ </a:t>
                      </a:r>
                      <a:r>
                        <a:rPr lang="ru-RU" baseline="0" dirty="0">
                          <a:latin typeface="Comic Sans MS" pitchFamily="66" charset="0"/>
                        </a:rPr>
                        <a:t>произойдёт?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Каковы минусы от того, чтобы не получить желаемое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476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	</a:t>
            </a:r>
            <a:r>
              <a:rPr lang="ru-RU" sz="3600" dirty="0">
                <a:solidFill>
                  <a:schemeClr val="tx1"/>
                </a:solidFill>
                <a:latin typeface="Comic Sans MS" pitchFamily="66" charset="0"/>
              </a:rPr>
              <a:t>Эмпиризм в философской теории </a:t>
            </a:r>
            <a:r>
              <a:rPr lang="ru-RU" sz="3600" dirty="0" err="1">
                <a:solidFill>
                  <a:schemeClr val="tx1"/>
                </a:solidFill>
                <a:latin typeface="Comic Sans MS" pitchFamily="66" charset="0"/>
              </a:rPr>
              <a:t>Фрэнсиса</a:t>
            </a:r>
            <a:r>
              <a:rPr lang="ru-RU" sz="3600" dirty="0">
                <a:solidFill>
                  <a:schemeClr val="tx1"/>
                </a:solidFill>
                <a:latin typeface="Comic Sans MS" pitchFamily="66" charset="0"/>
              </a:rPr>
              <a:t> Бэкона (1561-1626)</a:t>
            </a:r>
            <a:endParaRPr lang="ru-RU" sz="3600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Содержимое 3" descr="Бэк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916832"/>
            <a:ext cx="3528392" cy="446449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Роджер Бэкон   (1214-1292) – средневековый философ</a:t>
            </a:r>
            <a:endParaRPr lang="ru-RU" sz="3200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6" name="Содержимое 5" descr="рб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060848"/>
            <a:ext cx="3382352" cy="439248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>
                <a:solidFill>
                  <a:schemeClr val="tx1"/>
                </a:solidFill>
              </a:rPr>
              <a:t>      </a:t>
            </a:r>
            <a:r>
              <a:rPr lang="ru-RU" sz="3600" b="1" i="1" dirty="0">
                <a:solidFill>
                  <a:schemeClr val="tx1"/>
                </a:solidFill>
                <a:latin typeface="Comic Sans MS" pitchFamily="66" charset="0"/>
              </a:rPr>
              <a:t>Основные идеи творчества: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ru-RU" sz="2000" b="1" dirty="0"/>
          </a:p>
          <a:p>
            <a:pPr>
              <a:buFont typeface="Wingdings" pitchFamily="2" charset="2"/>
              <a:buChar char="v"/>
            </a:pPr>
            <a:r>
              <a:rPr lang="ru-RU" sz="2000" dirty="0">
                <a:latin typeface="Comic Sans MS" pitchFamily="66" charset="0"/>
              </a:rPr>
              <a:t>Основатель </a:t>
            </a:r>
            <a:r>
              <a:rPr lang="ru-RU" sz="2000" b="1" dirty="0">
                <a:latin typeface="Comic Sans MS" pitchFamily="66" charset="0"/>
              </a:rPr>
              <a:t>эмпиризма</a:t>
            </a:r>
            <a:r>
              <a:rPr lang="ru-RU" sz="2000" dirty="0">
                <a:latin typeface="Comic Sans MS" pitchFamily="66" charset="0"/>
              </a:rPr>
              <a:t> типа философии, признающего опыт главным источником информации об окружающем мире.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>
                <a:latin typeface="Comic Sans MS" pitchFamily="66" charset="0"/>
              </a:rPr>
              <a:t>Научный метод Бэкона</a:t>
            </a:r>
            <a:r>
              <a:rPr lang="ru-RU" sz="2000" dirty="0">
                <a:latin typeface="Comic Sans MS" pitchFamily="66" charset="0"/>
              </a:rPr>
              <a:t>: 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индукция</a:t>
            </a:r>
            <a:r>
              <a:rPr lang="ru-RU" sz="2000" dirty="0">
                <a:latin typeface="Comic Sans MS" pitchFamily="66" charset="0"/>
              </a:rPr>
              <a:t> – форма логического мышления, для которого характерно движение мысли от частного к общему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>
                <a:latin typeface="Comic Sans MS" pitchFamily="66" charset="0"/>
              </a:rPr>
              <a:t>Ключевое понятие философии:  </a:t>
            </a:r>
            <a:r>
              <a:rPr lang="ru-RU" sz="2000" b="1" dirty="0">
                <a:solidFill>
                  <a:srgbClr val="FF0000"/>
                </a:solidFill>
                <a:latin typeface="Comic Sans MS" pitchFamily="66" charset="0"/>
              </a:rPr>
              <a:t>п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ризраки</a:t>
            </a:r>
            <a:r>
              <a:rPr lang="ru-RU" sz="2000" dirty="0">
                <a:latin typeface="Comic Sans MS" pitchFamily="66" charset="0"/>
              </a:rPr>
              <a:t> – это наиболее часто встречающиеся заблуждения в процессе познания человеком мира.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>
                <a:latin typeface="Comic Sans MS" pitchFamily="66" charset="0"/>
              </a:rPr>
              <a:t>Основные произведения</a:t>
            </a:r>
            <a:r>
              <a:rPr lang="ru-RU" sz="2000" dirty="0">
                <a:latin typeface="Comic Sans MS" pitchFamily="66" charset="0"/>
              </a:rPr>
              <a:t>: «Новая Атлантида, «Новый Органон», «Великое восстановление наук»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>
                <a:latin typeface="Comic Sans MS" pitchFamily="66" charset="0"/>
              </a:rPr>
              <a:t>Цитата</a:t>
            </a:r>
            <a:r>
              <a:rPr lang="ru-RU" sz="2000" dirty="0">
                <a:latin typeface="Comic Sans MS" pitchFamily="66" charset="0"/>
              </a:rPr>
              <a:t>: «знать-значит уметь»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chemeClr val="tx1"/>
                </a:solidFill>
              </a:rPr>
              <a:t>Основные идеи произведений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«</a:t>
            </a:r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Новая Атлантида»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«Новый Органон»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Рассуждал о роли книгопечатания, пороха и компаса в развитии цивилизации;</a:t>
            </a:r>
          </a:p>
          <a:p>
            <a:r>
              <a:rPr lang="ru-RU" dirty="0">
                <a:latin typeface="Comic Sans MS" panose="030F0702030302020204" pitchFamily="66" charset="0"/>
              </a:rPr>
              <a:t>Критиковал магов и алхимиков, обосновывал рациональный характер науки;</a:t>
            </a:r>
          </a:p>
          <a:p>
            <a:r>
              <a:rPr lang="ru-RU" dirty="0">
                <a:latin typeface="Comic Sans MS" panose="030F0702030302020204" pitchFamily="66" charset="0"/>
              </a:rPr>
              <a:t>Ввёл понятие </a:t>
            </a: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«религия науки»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Критиковал  традиционную логику;</a:t>
            </a:r>
          </a:p>
          <a:p>
            <a:r>
              <a:rPr lang="ru-RU" dirty="0">
                <a:latin typeface="Comic Sans MS" panose="030F0702030302020204" pitchFamily="66" charset="0"/>
              </a:rPr>
              <a:t>Выделял ложную и истинную индукцию;</a:t>
            </a:r>
          </a:p>
          <a:p>
            <a:r>
              <a:rPr lang="ru-RU" dirty="0">
                <a:latin typeface="Comic Sans MS" panose="030F0702030302020204" pitchFamily="66" charset="0"/>
              </a:rPr>
              <a:t>Считал целью науки освободиться от идолов и познавать природу</a:t>
            </a:r>
          </a:p>
          <a:p>
            <a:r>
              <a:rPr lang="ru-RU" dirty="0">
                <a:latin typeface="Comic Sans MS" panose="030F0702030302020204" pitchFamily="66" charset="0"/>
              </a:rPr>
              <a:t>Познание природы это -  </a:t>
            </a: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«открытие форм» </a:t>
            </a:r>
            <a:r>
              <a:rPr lang="ru-RU" dirty="0">
                <a:latin typeface="Comic Sans MS" panose="030F0702030302020204" pitchFamily="66" charset="0"/>
              </a:rPr>
              <a:t>– особых свойств объектов и явлений окружающего мира.</a:t>
            </a:r>
          </a:p>
        </p:txBody>
      </p:sp>
    </p:spTree>
    <p:extLst>
      <p:ext uri="{BB962C8B-B14F-4D97-AF65-F5344CB8AC3E}">
        <p14:creationId xmlns:p14="http://schemas.microsoft.com/office/powerpoint/2010/main" val="913961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      </a:t>
            </a:r>
            <a:r>
              <a:rPr lang="ru-RU" sz="2000" dirty="0">
                <a:solidFill>
                  <a:schemeClr val="tx1"/>
                </a:solidFill>
                <a:latin typeface="Comic Sans MS" pitchFamily="66" charset="0"/>
              </a:rPr>
              <a:t>Виды заблуждений в классификации Фр. Бэкона: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Врожденные           заблуждения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Приобретенные   заблуждения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Название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Значение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Название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Значение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Призраки рода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возникают из-за влияния норм культуры (обычае, традиций) на процесс познания мира;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Призраки</a:t>
                      </a:r>
                      <a:r>
                        <a:rPr lang="ru-RU" baseline="0" dirty="0">
                          <a:latin typeface="Comic Sans MS" pitchFamily="66" charset="0"/>
                        </a:rPr>
                        <a:t> рынка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заблуждения, причина  которых в неправильном употреблении слов и понятий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Призраки пещеры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возникают из-за влияния качеств личности человека на процесс познания им мира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Призраки театра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заблуждения, возникающие из-за влияния философии на процесс познания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           </a:t>
            </a:r>
            <a:r>
              <a:rPr lang="ru-RU" sz="3600" dirty="0">
                <a:solidFill>
                  <a:schemeClr val="tx1"/>
                </a:solidFill>
                <a:latin typeface="Comic Sans MS" pitchFamily="66" charset="0"/>
              </a:rPr>
              <a:t>Пути познания по Фр. Бэкону: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003232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Название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Определение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Значение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Путь паука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Путь познания, основанный</a:t>
                      </a:r>
                      <a:r>
                        <a:rPr lang="ru-RU" baseline="0" dirty="0">
                          <a:latin typeface="Comic Sans MS" pitchFamily="66" charset="0"/>
                        </a:rPr>
                        <a:t> исключительно на разуме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Критика теоретического</a:t>
                      </a:r>
                      <a:r>
                        <a:rPr lang="ru-RU" baseline="0" dirty="0">
                          <a:latin typeface="Comic Sans MS" pitchFamily="66" charset="0"/>
                        </a:rPr>
                        <a:t> знания, непроверенного практикой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Путь муравья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Путь познания, в</a:t>
                      </a:r>
                      <a:r>
                        <a:rPr lang="ru-RU" baseline="0" dirty="0">
                          <a:latin typeface="Comic Sans MS" pitchFamily="66" charset="0"/>
                        </a:rPr>
                        <a:t> основе которого лежит только опыт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Критика  устаревающего опытного знания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Путь пчелы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Путь познания, гармонично сочетающий разум и опыт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Оптимальный путь познания, являющийся гносеологическим идеалом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636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Сенсуализм в философии Дж. Локка (1632-1704)</a:t>
            </a:r>
          </a:p>
        </p:txBody>
      </p:sp>
      <p:pic>
        <p:nvPicPr>
          <p:cNvPr id="4" name="Содержимое 3" descr="Лок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30705"/>
            <a:ext cx="8229600" cy="4363403"/>
          </a:xfrm>
        </p:spPr>
      </p:pic>
    </p:spTree>
    <p:extLst>
      <p:ext uri="{BB962C8B-B14F-4D97-AF65-F5344CB8AC3E}">
        <p14:creationId xmlns:p14="http://schemas.microsoft.com/office/powerpoint/2010/main" val="2781576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3600" b="1" i="1" dirty="0">
                <a:solidFill>
                  <a:schemeClr val="tx1"/>
                </a:solidFill>
                <a:latin typeface="Comic Sans MS" pitchFamily="66" charset="0"/>
              </a:rPr>
              <a:t>Основные идеи творчества: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055840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>
                <a:latin typeface="Comic Sans MS" pitchFamily="66" charset="0"/>
                <a:cs typeface="Times New Roman" pitchFamily="18" charset="0"/>
              </a:rPr>
              <a:t>Основал 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сенсуализм</a:t>
            </a:r>
            <a:r>
              <a:rPr lang="ru-RU" sz="2400" dirty="0">
                <a:latin typeface="Comic Sans MS" pitchFamily="66" charset="0"/>
                <a:cs typeface="Times New Roman" pitchFamily="18" charset="0"/>
              </a:rPr>
              <a:t> - </a:t>
            </a:r>
            <a:r>
              <a:rPr lang="ru-RU" sz="2400" dirty="0">
                <a:latin typeface="Comic Sans MS" pitchFamily="66" charset="0"/>
              </a:rPr>
              <a:t>философское направление, признающее основным инструментом познания мира чувство.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выступал с критикой теории 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врожденных идей </a:t>
            </a:r>
            <a:r>
              <a:rPr lang="ru-RU" sz="2400" dirty="0">
                <a:latin typeface="Comic Sans MS" pitchFamily="66" charset="0"/>
              </a:rPr>
              <a:t>Декарта;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latin typeface="Comic Sans MS" pitchFamily="66" charset="0"/>
              </a:rPr>
              <a:t>ключевое понятие философии -</a:t>
            </a:r>
            <a:r>
              <a:rPr lang="ru-RU" sz="2400" dirty="0">
                <a:latin typeface="Comic Sans MS" pitchFamily="66" charset="0"/>
              </a:rPr>
              <a:t> 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«чистая доска»;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latin typeface="Comic Sans MS" pitchFamily="66" charset="0"/>
              </a:rPr>
              <a:t>основные произведения</a:t>
            </a:r>
            <a:r>
              <a:rPr lang="ru-RU" sz="2400" dirty="0">
                <a:latin typeface="Comic Sans MS" pitchFamily="66" charset="0"/>
              </a:rPr>
              <a:t>: «Опыт о человеческом разумении», «Два трактата о правлении».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latin typeface="Comic Sans MS" pitchFamily="66" charset="0"/>
              </a:rPr>
              <a:t>цитата</a:t>
            </a:r>
            <a:r>
              <a:rPr lang="ru-RU" sz="2400" dirty="0">
                <a:latin typeface="Comic Sans MS" pitchFamily="66" charset="0"/>
              </a:rPr>
              <a:t>: «Никого нельзя заставить быть богатым или здоровым вопреки его воле»</a:t>
            </a: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576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    Политическая философия Дж. Локка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Критика монархии</a:t>
            </a:r>
            <a:r>
              <a:rPr lang="ru-RU" dirty="0">
                <a:latin typeface="Comic Sans MS" pitchFamily="66" charset="0"/>
              </a:rPr>
              <a:t>, главным образом через идею наследования престола;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>
                <a:latin typeface="Comic Sans MS" pitchFamily="66" charset="0"/>
              </a:rPr>
              <a:t>Изучал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естественное состояние человека</a:t>
            </a:r>
            <a:r>
              <a:rPr lang="ru-RU" dirty="0">
                <a:latin typeface="Comic Sans MS" pitchFamily="66" charset="0"/>
              </a:rPr>
              <a:t>, состояние свободы;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>
                <a:latin typeface="Comic Sans MS" pitchFamily="66" charset="0"/>
              </a:rPr>
              <a:t>Выступал за равенство перед законом и критиковал рабство (два случая порабощения)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>
                <a:latin typeface="Comic Sans MS" pitchFamily="66" charset="0"/>
              </a:rPr>
              <a:t>Неприкосновенность частной собственности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Принцип разделения властей на три ветви</a:t>
            </a:r>
            <a:r>
              <a:rPr lang="ru-RU" dirty="0">
                <a:latin typeface="Comic Sans MS" pitchFamily="66" charset="0"/>
              </a:rPr>
              <a:t>: исполнительную, законодательную и судебную ради того, чтобы избежать тирании; самая важная - законодательная.</a:t>
            </a:r>
          </a:p>
        </p:txBody>
      </p:sp>
    </p:spTree>
    <p:extLst>
      <p:ext uri="{BB962C8B-B14F-4D97-AF65-F5344CB8AC3E}">
        <p14:creationId xmlns:p14="http://schemas.microsoft.com/office/powerpoint/2010/main" val="152828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Объект и предмет философии Нового времени (16-17 вв.)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i="1" dirty="0"/>
          </a:p>
          <a:p>
            <a:r>
              <a:rPr lang="ru-RU" b="1" i="1" dirty="0">
                <a:latin typeface="Comic Sans MS" pitchFamily="66" charset="0"/>
              </a:rPr>
              <a:t>Объект:</a:t>
            </a:r>
            <a:r>
              <a:rPr lang="ru-RU" dirty="0">
                <a:latin typeface="Comic Sans MS" pitchFamily="66" charset="0"/>
              </a:rPr>
              <a:t> проблема познания человеком мира, способы познания;</a:t>
            </a:r>
          </a:p>
          <a:p>
            <a:endParaRPr lang="ru-RU" dirty="0">
              <a:latin typeface="Comic Sans MS" pitchFamily="66" charset="0"/>
            </a:endParaRPr>
          </a:p>
          <a:p>
            <a:r>
              <a:rPr lang="ru-RU" b="1" i="1" dirty="0">
                <a:latin typeface="Comic Sans MS" pitchFamily="66" charset="0"/>
              </a:rPr>
              <a:t>Предмет: </a:t>
            </a:r>
          </a:p>
          <a:p>
            <a:r>
              <a:rPr lang="ru-RU" dirty="0">
                <a:latin typeface="Comic Sans MS" pitchFamily="66" charset="0"/>
              </a:rPr>
              <a:t>взаимосвязь истины и заблуждения;</a:t>
            </a:r>
          </a:p>
          <a:p>
            <a:r>
              <a:rPr lang="ru-RU" dirty="0">
                <a:latin typeface="Comic Sans MS" pitchFamily="66" charset="0"/>
              </a:rPr>
              <a:t>проблемы развития общества и государства;</a:t>
            </a:r>
          </a:p>
          <a:p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636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Философия Т. Гоббса (1588-1679)</a:t>
            </a:r>
          </a:p>
        </p:txBody>
      </p:sp>
      <p:pic>
        <p:nvPicPr>
          <p:cNvPr id="6" name="Содержимое 5" descr="гоббс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9927" y="1935163"/>
            <a:ext cx="4164145" cy="4389437"/>
          </a:xfrm>
        </p:spPr>
      </p:pic>
    </p:spTree>
    <p:extLst>
      <p:ext uri="{BB962C8B-B14F-4D97-AF65-F5344CB8AC3E}">
        <p14:creationId xmlns:p14="http://schemas.microsoft.com/office/powerpoint/2010/main" val="2781576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3600" b="1" i="1" dirty="0">
                <a:solidFill>
                  <a:schemeClr val="tx1"/>
                </a:solidFill>
                <a:latin typeface="Comic Sans MS" pitchFamily="66" charset="0"/>
              </a:rPr>
              <a:t>Основные идеи творчества: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055840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>
                <a:latin typeface="Comic Sans MS" pitchFamily="66" charset="0"/>
                <a:cs typeface="Times New Roman" pitchFamily="18" charset="0"/>
              </a:rPr>
              <a:t>Относился к философии материализма;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  <a:cs typeface="Times New Roman" pitchFamily="18" charset="0"/>
              </a:rPr>
              <a:t>Был убеждённы сторонником абсолютной монархии;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  <a:cs typeface="Times New Roman" pitchFamily="18" charset="0"/>
              </a:rPr>
              <a:t>Создал понятие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«общественный договор»;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  <a:cs typeface="Times New Roman" pitchFamily="18" charset="0"/>
              </a:rPr>
              <a:t>Возникновение государства объяснял:</a:t>
            </a:r>
          </a:p>
          <a:p>
            <a:pPr marL="0" indent="0" algn="just">
              <a:buNone/>
            </a:pPr>
            <a:r>
              <a:rPr lang="ru-RU" sz="2400" dirty="0">
                <a:latin typeface="Comic Sans MS" pitchFamily="66" charset="0"/>
                <a:cs typeface="Times New Roman" pitchFamily="18" charset="0"/>
              </a:rPr>
              <a:t>-стремлением людей к самосохранению;</a:t>
            </a:r>
          </a:p>
          <a:p>
            <a:pPr marL="0" indent="0" algn="just">
              <a:buNone/>
            </a:pPr>
            <a:r>
              <a:rPr lang="ru-RU" sz="2400" dirty="0">
                <a:latin typeface="Comic Sans MS" pitchFamily="66" charset="0"/>
                <a:cs typeface="Times New Roman" pitchFamily="18" charset="0"/>
              </a:rPr>
              <a:t>-страхом перед вероятным истреблением друг друга. (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естественное состояние)</a:t>
            </a:r>
          </a:p>
          <a:p>
            <a:pPr marL="0" indent="0" algn="just">
              <a:buNone/>
            </a:pPr>
            <a:r>
              <a:rPr lang="ru-RU" sz="2000" dirty="0">
                <a:latin typeface="Comic Sans MS" pitchFamily="66" charset="0"/>
                <a:cs typeface="Times New Roman" pitchFamily="18" charset="0"/>
              </a:rPr>
              <a:t>Цитата: «Человек человеку- волк».</a:t>
            </a:r>
          </a:p>
        </p:txBody>
      </p:sp>
    </p:spTree>
    <p:extLst>
      <p:ext uri="{BB962C8B-B14F-4D97-AF65-F5344CB8AC3E}">
        <p14:creationId xmlns:p14="http://schemas.microsoft.com/office/powerpoint/2010/main" val="1965576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  <a:effectLst/>
                <a:latin typeface="Mistral" pitchFamily="66" charset="0"/>
                <a:cs typeface="Times New Roman" pitchFamily="18" charset="0"/>
              </a:rPr>
              <a:t>Философия </a:t>
            </a:r>
            <a:br>
              <a:rPr lang="ru-RU" sz="6000" dirty="0">
                <a:solidFill>
                  <a:schemeClr val="bg1"/>
                </a:solidFill>
                <a:effectLst/>
                <a:latin typeface="Mistral" pitchFamily="66" charset="0"/>
                <a:cs typeface="Times New Roman" pitchFamily="18" charset="0"/>
              </a:rPr>
            </a:br>
            <a:r>
              <a:rPr lang="ru-RU" sz="6000" dirty="0">
                <a:solidFill>
                  <a:schemeClr val="bg1"/>
                </a:solidFill>
                <a:effectLst/>
                <a:latin typeface="Mistral" pitchFamily="66" charset="0"/>
                <a:cs typeface="Times New Roman" pitchFamily="18" charset="0"/>
              </a:rPr>
              <a:t>эпохи Просвещения</a:t>
            </a:r>
            <a:endParaRPr lang="ru-RU" sz="6000" dirty="0">
              <a:solidFill>
                <a:schemeClr val="bg1"/>
              </a:solidFill>
              <a:latin typeface="Mistral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96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Comic Sans MS" pitchFamily="66" charset="0"/>
              </a:rPr>
              <a:t>Франция –ведущая европейская держава эпохи Просвещения</a:t>
            </a:r>
          </a:p>
        </p:txBody>
      </p:sp>
      <p:pic>
        <p:nvPicPr>
          <p:cNvPr id="4" name="Содержимое 5" descr="франция флаг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0278" y="1935163"/>
            <a:ext cx="7803443" cy="438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123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Объект и предмет философии Просвещения (17-18 вв.)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i="1" dirty="0"/>
          </a:p>
          <a:p>
            <a:r>
              <a:rPr lang="ru-RU" b="1" i="1" dirty="0">
                <a:latin typeface="Comic Sans MS" pitchFamily="66" charset="0"/>
              </a:rPr>
              <a:t>Объект: </a:t>
            </a:r>
            <a:r>
              <a:rPr lang="ru-RU" dirty="0">
                <a:latin typeface="Comic Sans MS" pitchFamily="66" charset="0"/>
              </a:rPr>
              <a:t>критика влияния католической церкви на жизнь общества и существование государства;</a:t>
            </a:r>
          </a:p>
          <a:p>
            <a:endParaRPr lang="ru-RU" dirty="0">
              <a:latin typeface="Comic Sans MS" pitchFamily="66" charset="0"/>
            </a:endParaRPr>
          </a:p>
          <a:p>
            <a:r>
              <a:rPr lang="ru-RU" b="1" i="1" dirty="0">
                <a:latin typeface="Comic Sans MS" pitchFamily="66" charset="0"/>
              </a:rPr>
              <a:t>Предмет: </a:t>
            </a:r>
          </a:p>
          <a:p>
            <a:r>
              <a:rPr lang="ru-RU" dirty="0">
                <a:latin typeface="Comic Sans MS" pitchFamily="66" charset="0"/>
              </a:rPr>
              <a:t>Анализ различных аспектов социального и индивидуального бытия ;</a:t>
            </a:r>
          </a:p>
          <a:p>
            <a:r>
              <a:rPr lang="ru-RU" dirty="0">
                <a:latin typeface="Comic Sans MS" pitchFamily="66" charset="0"/>
              </a:rPr>
              <a:t>Создание теорий происхождения общества и государства;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/>
              <a:t>   </a:t>
            </a:r>
            <a:r>
              <a:rPr lang="ru-RU" sz="3200" b="1" i="1" dirty="0">
                <a:solidFill>
                  <a:schemeClr val="tx1"/>
                </a:solidFill>
                <a:latin typeface="Comic Sans MS" pitchFamily="66" charset="0"/>
              </a:rPr>
              <a:t>Характерные черты философии Просвещения: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latin typeface="Comic Sans MS" pitchFamily="66" charset="0"/>
              </a:rPr>
              <a:t>1)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i="1" dirty="0">
                <a:solidFill>
                  <a:srgbClr val="FF0000"/>
                </a:solidFill>
                <a:latin typeface="Comic Sans MS" pitchFamily="66" charset="0"/>
              </a:rPr>
              <a:t>исторический оптимизм </a:t>
            </a:r>
            <a:r>
              <a:rPr lang="ru-RU" sz="2800" dirty="0">
                <a:latin typeface="Comic Sans MS" pitchFamily="66" charset="0"/>
              </a:rPr>
              <a:t>тип научного мировоззрения, при котором признаётся поступательное развитие истории исключительно в направлении прогресса и усовершенствования цивилизации;</a:t>
            </a:r>
          </a:p>
          <a:p>
            <a:pPr lvl="0"/>
            <a:r>
              <a:rPr lang="ru-RU" sz="2800" dirty="0">
                <a:latin typeface="Comic Sans MS" pitchFamily="66" charset="0"/>
              </a:rPr>
              <a:t>2) </a:t>
            </a:r>
            <a:r>
              <a:rPr lang="ru-RU" sz="2800" i="1" dirty="0">
                <a:solidFill>
                  <a:srgbClr val="FF0000"/>
                </a:solidFill>
                <a:latin typeface="Comic Sans MS" pitchFamily="66" charset="0"/>
              </a:rPr>
              <a:t>детерминизм</a:t>
            </a:r>
            <a:r>
              <a:rPr lang="ru-RU" sz="2800" dirty="0">
                <a:latin typeface="Comic Sans MS" pitchFamily="66" charset="0"/>
              </a:rPr>
              <a:t> – разновидность научного миропонимания, признающего предопределенность всего происходящего в мире  универсальными законами и принципами;</a:t>
            </a:r>
          </a:p>
          <a:p>
            <a:pPr lvl="0"/>
            <a:r>
              <a:rPr lang="ru-RU" sz="2800" dirty="0">
                <a:latin typeface="Comic Sans MS" pitchFamily="66" charset="0"/>
              </a:rPr>
              <a:t>3) </a:t>
            </a:r>
            <a:r>
              <a:rPr lang="ru-RU" sz="2800" i="1" dirty="0">
                <a:solidFill>
                  <a:srgbClr val="FF0000"/>
                </a:solidFill>
                <a:latin typeface="Comic Sans MS" pitchFamily="66" charset="0"/>
              </a:rPr>
              <a:t>механистический материализм </a:t>
            </a:r>
            <a:r>
              <a:rPr lang="ru-RU" sz="2800" dirty="0">
                <a:latin typeface="Comic Sans MS" pitchFamily="66" charset="0"/>
              </a:rPr>
              <a:t>– вид научного мировоззрения, согласно которому окружающий мир и природа представляют собой глобальный механизм;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	</a:t>
            </a:r>
            <a:r>
              <a:rPr lang="ru-RU" sz="3600" dirty="0">
                <a:solidFill>
                  <a:schemeClr val="tx1"/>
                </a:solidFill>
                <a:latin typeface="Comic Sans MS" pitchFamily="66" charset="0"/>
              </a:rPr>
              <a:t>Философские взгляды Жан-Жака Руссо (1712-1778)</a:t>
            </a:r>
            <a:endParaRPr lang="ru-RU" sz="3600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6" name="Содержимое 5" descr="русс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844824"/>
            <a:ext cx="4824536" cy="4824536"/>
          </a:xfrm>
        </p:spPr>
      </p:pic>
    </p:spTree>
    <p:extLst>
      <p:ext uri="{BB962C8B-B14F-4D97-AF65-F5344CB8AC3E}">
        <p14:creationId xmlns:p14="http://schemas.microsoft.com/office/powerpoint/2010/main" val="4141949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mic Sans MS" pitchFamily="66" charset="0"/>
              </a:rPr>
              <a:t>       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Политическая философия («Суждение о вечном мире»)</a:t>
            </a:r>
            <a:b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</a:b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>
                <a:latin typeface="Comic Sans MS" pitchFamily="66" charset="0"/>
              </a:rPr>
              <a:t> критиковал войны как способ решения политических проблем;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>
                <a:latin typeface="Comic Sans MS" pitchFamily="66" charset="0"/>
              </a:rPr>
              <a:t>выступал за повышение роли международной дипломатии в решении военных конфликтов;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>
                <a:latin typeface="Comic Sans MS" pitchFamily="66" charset="0"/>
              </a:rPr>
              <a:t>считал революцию «социальным злом»;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>
                <a:latin typeface="Comic Sans MS" pitchFamily="66" charset="0"/>
              </a:rPr>
              <a:t>высказывался в пользу создания союза европейских государств.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 </a:t>
            </a:r>
            <a:r>
              <a:rPr lang="ru-RU" sz="3600" b="1" dirty="0">
                <a:solidFill>
                  <a:schemeClr val="tx1"/>
                </a:solidFill>
                <a:latin typeface="Comic Sans MS" pitchFamily="66" charset="0"/>
              </a:rPr>
              <a:t>Проблема неравенства и её решение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Постановка проблемы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Решение проблемы: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>
                <a:latin typeface="Comic Sans MS" pitchFamily="66" charset="0"/>
              </a:rPr>
              <a:t>Руссо выделял:</a:t>
            </a:r>
          </a:p>
          <a:p>
            <a:r>
              <a:rPr lang="ru-RU" sz="2400" dirty="0">
                <a:latin typeface="Comic Sans MS" pitchFamily="66" charset="0"/>
              </a:rPr>
              <a:t>1) 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биологическое</a:t>
            </a:r>
            <a:r>
              <a:rPr lang="ru-RU" sz="2400" dirty="0">
                <a:latin typeface="Comic Sans MS" pitchFamily="66" charset="0"/>
              </a:rPr>
              <a:t> (врожденное) и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социальное </a:t>
            </a:r>
            <a:r>
              <a:rPr lang="ru-RU" sz="2400" dirty="0">
                <a:latin typeface="Comic Sans MS" pitchFamily="66" charset="0"/>
              </a:rPr>
              <a:t>(приобретенное) неравенства;</a:t>
            </a:r>
          </a:p>
          <a:p>
            <a:r>
              <a:rPr lang="ru-RU" dirty="0">
                <a:latin typeface="Comic Sans MS" pitchFamily="66" charset="0"/>
              </a:rPr>
              <a:t>2) первое исправить невозможно, в отличие от второго;</a:t>
            </a:r>
          </a:p>
          <a:p>
            <a:r>
              <a:rPr lang="ru-RU" dirty="0">
                <a:latin typeface="Comic Sans MS" pitchFamily="66" charset="0"/>
              </a:rPr>
              <a:t>3) считал высокий уровень социального неравенства одной из возможных причин революций.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>
                <a:latin typeface="Comic Sans MS" pitchFamily="66" charset="0"/>
              </a:rPr>
              <a:t>Для устранения неравенства людям необходимо отказаться от благ цивилизации и вернуться к жизни в естественной среде (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теория естественного человека)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3600" dirty="0">
                <a:solidFill>
                  <a:schemeClr val="tx1"/>
                </a:solidFill>
                <a:latin typeface="Comic Sans MS" pitchFamily="66" charset="0"/>
              </a:rPr>
              <a:t>Теория общественного договора: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  </a:t>
            </a:r>
            <a:r>
              <a:rPr lang="ru-RU" dirty="0">
                <a:latin typeface="Comic Sans MS" pitchFamily="66" charset="0"/>
              </a:rPr>
              <a:t>- концепция, согласно которой создание общества и государства является результатом онтологического договора между людьми (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онтологический договор</a:t>
            </a:r>
            <a:r>
              <a:rPr lang="ru-RU" dirty="0">
                <a:latin typeface="Comic Sans MS" pitchFamily="66" charset="0"/>
              </a:rPr>
              <a:t>);</a:t>
            </a:r>
          </a:p>
          <a:p>
            <a:r>
              <a:rPr lang="ru-RU" dirty="0">
                <a:latin typeface="Comic Sans MS" pitchFamily="66" charset="0"/>
              </a:rPr>
              <a:t> -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условие договора</a:t>
            </a:r>
            <a:r>
              <a:rPr lang="ru-RU" dirty="0">
                <a:latin typeface="Comic Sans MS" pitchFamily="66" charset="0"/>
              </a:rPr>
              <a:t>: государство обеспечивает обществу защиту и процветание, общество отказывается от части своих прав и свобод;</a:t>
            </a:r>
          </a:p>
          <a:p>
            <a:r>
              <a:rPr lang="ru-RU" dirty="0">
                <a:latin typeface="Comic Sans MS" pitchFamily="66" charset="0"/>
              </a:rPr>
              <a:t> -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условие расторжения договора</a:t>
            </a:r>
            <a:r>
              <a:rPr lang="ru-RU" dirty="0">
                <a:latin typeface="Comic Sans MS" pitchFamily="66" charset="0"/>
              </a:rPr>
              <a:t>: возможно в том случае, если государство не выполняет своих обязательств.</a:t>
            </a:r>
          </a:p>
          <a:p>
            <a:r>
              <a:rPr lang="ru-RU" dirty="0">
                <a:latin typeface="Comic Sans MS" pitchFamily="66" charset="0"/>
              </a:rPr>
              <a:t>Цитата: «Законодательная власть –сердце, исполнительная власть –мозг».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/>
              <a:t>   </a:t>
            </a:r>
            <a:r>
              <a:rPr lang="ru-RU" sz="3200" b="1" i="1" dirty="0">
                <a:solidFill>
                  <a:schemeClr val="tx1"/>
                </a:solidFill>
                <a:latin typeface="Comic Sans MS" pitchFamily="66" charset="0"/>
              </a:rPr>
              <a:t>Характерные черты философии Нового времени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>
                <a:latin typeface="Comic Sans MS" pitchFamily="66" charset="0"/>
              </a:rPr>
              <a:t>1)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i="1" dirty="0">
                <a:solidFill>
                  <a:srgbClr val="FF0000"/>
                </a:solidFill>
                <a:latin typeface="Comic Sans MS" pitchFamily="66" charset="0"/>
              </a:rPr>
              <a:t>сциентизм</a:t>
            </a:r>
            <a:r>
              <a:rPr lang="ru-RU" sz="2800" dirty="0">
                <a:latin typeface="Comic Sans MS" pitchFamily="66" charset="0"/>
              </a:rPr>
              <a:t> – тип научного мировоззрения, при котором истинным знанием считается лишь то, которое получено в результате научной деятельности;</a:t>
            </a:r>
          </a:p>
          <a:p>
            <a:pPr lvl="0"/>
            <a:r>
              <a:rPr lang="ru-RU" sz="2800" dirty="0">
                <a:latin typeface="Comic Sans MS" pitchFamily="66" charset="0"/>
              </a:rPr>
              <a:t>2) </a:t>
            </a:r>
            <a:r>
              <a:rPr lang="ru-RU" sz="2800" i="1" dirty="0">
                <a:solidFill>
                  <a:srgbClr val="FF0000"/>
                </a:solidFill>
                <a:latin typeface="Comic Sans MS" pitchFamily="66" charset="0"/>
              </a:rPr>
              <a:t>механицизм</a:t>
            </a:r>
            <a:r>
              <a:rPr lang="ru-RU" sz="2800" dirty="0">
                <a:latin typeface="Comic Sans MS" pitchFamily="66" charset="0"/>
              </a:rPr>
              <a:t> – разновидность научного миропонимания, при котором все процессы и явления объясняются с помощью законов механики;</a:t>
            </a:r>
          </a:p>
          <a:p>
            <a:pPr lvl="0"/>
            <a:r>
              <a:rPr lang="ru-RU" sz="2800" dirty="0">
                <a:latin typeface="Comic Sans MS" pitchFamily="66" charset="0"/>
              </a:rPr>
              <a:t>3) </a:t>
            </a:r>
            <a:r>
              <a:rPr lang="ru-RU" sz="2800" i="1" dirty="0" err="1">
                <a:solidFill>
                  <a:srgbClr val="FF0000"/>
                </a:solidFill>
                <a:latin typeface="Comic Sans MS" pitchFamily="66" charset="0"/>
              </a:rPr>
              <a:t>европеоцентризм</a:t>
            </a:r>
            <a:r>
              <a:rPr lang="ru-RU" sz="2800" dirty="0">
                <a:latin typeface="Comic Sans MS" pitchFamily="66" charset="0"/>
              </a:rPr>
              <a:t> – вид научного мировоззрения, признающее ведущую роль европейских культуры, экономики и политики в развитии цивилизации.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/>
                </a:solidFill>
                <a:latin typeface="Comic Sans MS" pitchFamily="66" charset="0"/>
              </a:rPr>
              <a:t>Философские идеи Шарля де Монтескье (1689-1755)</a:t>
            </a:r>
          </a:p>
        </p:txBody>
      </p:sp>
      <p:pic>
        <p:nvPicPr>
          <p:cNvPr id="5" name="Содержимое 4" descr="Монтескь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060848"/>
            <a:ext cx="4176464" cy="4464496"/>
          </a:xfrm>
        </p:spPr>
      </p:pic>
    </p:spTree>
    <p:extLst>
      <p:ext uri="{BB962C8B-B14F-4D97-AF65-F5344CB8AC3E}">
        <p14:creationId xmlns:p14="http://schemas.microsoft.com/office/powerpoint/2010/main" val="41897078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600" dirty="0">
                <a:solidFill>
                  <a:schemeClr val="tx1"/>
                </a:solidFill>
                <a:latin typeface="Comic Sans MS" pitchFamily="66" charset="0"/>
              </a:rPr>
              <a:t>Политическая философия Монтескье: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Comic Sans MS" pitchFamily="66" charset="0"/>
              </a:rPr>
              <a:t> </a:t>
            </a:r>
            <a:r>
              <a:rPr lang="ru-RU" sz="2200" dirty="0">
                <a:latin typeface="Comic Sans MS" pitchFamily="66" charset="0"/>
              </a:rPr>
              <a:t>изложил свои взгляды в книге «О духе законов»;</a:t>
            </a:r>
          </a:p>
          <a:p>
            <a:r>
              <a:rPr lang="ru-RU" sz="2200" dirty="0">
                <a:latin typeface="Comic Sans MS" pitchFamily="66" charset="0"/>
              </a:rPr>
              <a:t>  законодательная, исполнительная и судебная власть должны быть отделены друг от друга и принадлежали различным государственным органам </a:t>
            </a:r>
            <a:r>
              <a:rPr lang="ru-RU" sz="2200" dirty="0">
                <a:solidFill>
                  <a:srgbClr val="FF0000"/>
                </a:solidFill>
                <a:latin typeface="Comic Sans MS" pitchFamily="66" charset="0"/>
              </a:rPr>
              <a:t>(«система сдержек и противовесов»);</a:t>
            </a:r>
          </a:p>
          <a:p>
            <a:r>
              <a:rPr lang="ru-RU" sz="2200" dirty="0">
                <a:latin typeface="Comic Sans MS" pitchFamily="66" charset="0"/>
              </a:rPr>
              <a:t> идеалом государства считал парламентскую республику;</a:t>
            </a:r>
          </a:p>
          <a:p>
            <a:r>
              <a:rPr lang="ru-RU" sz="2200" dirty="0">
                <a:latin typeface="Comic Sans MS" pitchFamily="66" charset="0"/>
              </a:rPr>
              <a:t>считал, что все политические изменения определены не только историческими и культурными закономерностями, но и </a:t>
            </a:r>
            <a:r>
              <a:rPr lang="ru-RU" sz="2200" dirty="0">
                <a:solidFill>
                  <a:srgbClr val="FF0000"/>
                </a:solidFill>
                <a:latin typeface="Comic Sans MS" pitchFamily="66" charset="0"/>
              </a:rPr>
              <a:t>географическим фактором</a:t>
            </a:r>
            <a:r>
              <a:rPr lang="ru-RU" sz="2200" dirty="0">
                <a:latin typeface="Comic Sans MS" pitchFamily="66" charset="0"/>
              </a:rPr>
              <a:t> («Власть климата»).</a:t>
            </a:r>
          </a:p>
          <a:p>
            <a:r>
              <a:rPr lang="ru-RU" sz="2200" dirty="0">
                <a:latin typeface="Comic Sans MS" pitchFamily="66" charset="0"/>
              </a:rPr>
              <a:t>Цитата: «Власть климата есть главнейшая власть н</a:t>
            </a:r>
            <a:r>
              <a:rPr lang="en-GB" sz="2200" dirty="0">
                <a:latin typeface="Comic Sans MS" pitchFamily="66" charset="0"/>
              </a:rPr>
              <a:t>a</a:t>
            </a:r>
            <a:r>
              <a:rPr lang="ru-RU" sz="2200" dirty="0">
                <a:latin typeface="Comic Sans MS" pitchFamily="66" charset="0"/>
              </a:rPr>
              <a:t> земле»</a:t>
            </a:r>
          </a:p>
          <a:p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Теория «географического детерминизма»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0558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ru-RU" sz="2400" dirty="0">
                <a:latin typeface="Comic Sans MS" panose="030F0702030302020204" pitchFamily="66" charset="0"/>
                <a:cs typeface="Times New Roman" pitchFamily="18" charset="0"/>
              </a:rPr>
              <a:t>1) изложил её в книге «Власть климата»;</a:t>
            </a:r>
          </a:p>
          <a:p>
            <a:pPr marL="0" indent="0" algn="just">
              <a:buNone/>
            </a:pPr>
            <a:r>
              <a:rPr lang="ru-RU" sz="2400" b="1" dirty="0">
                <a:latin typeface="Comic Sans MS" panose="030F0702030302020204" pitchFamily="66" charset="0"/>
                <a:cs typeface="Times New Roman" pitchFamily="18" charset="0"/>
              </a:rPr>
              <a:t>              2) </a:t>
            </a:r>
            <a:r>
              <a:rPr lang="ru-RU" sz="2400" dirty="0">
                <a:latin typeface="Comic Sans MS" panose="030F0702030302020204" pitchFamily="66" charset="0"/>
                <a:cs typeface="Times New Roman" pitchFamily="18" charset="0"/>
              </a:rPr>
              <a:t>суть теории в том, что </a:t>
            </a:r>
            <a:r>
              <a:rPr lang="ru-RU" sz="2400" dirty="0">
                <a:latin typeface="Comic Sans MS" panose="030F0702030302020204" pitchFamily="66" charset="0"/>
              </a:rPr>
              <a:t>политическое, культурное и экономическое  развитие государства определялось прежде всего его географическим положением и типом климата;</a:t>
            </a:r>
          </a:p>
          <a:p>
            <a:pPr marL="0" indent="0" algn="just">
              <a:buNone/>
            </a:pPr>
            <a:r>
              <a:rPr lang="ru-RU" sz="2400" dirty="0">
                <a:latin typeface="Comic Sans MS" panose="030F0702030302020204" pitchFamily="66" charset="0"/>
              </a:rPr>
              <a:t>	3) считал, что тип климата и размер территории определяют форму политического правления: страны с большой территорией и жарким климатом чаще склонны к деспотии, а страны с малой территорией и умеренным климатом – к демократии; </a:t>
            </a:r>
          </a:p>
          <a:p>
            <a:pPr>
              <a:buNone/>
            </a:pPr>
            <a:r>
              <a:rPr lang="ru-RU" sz="2400" dirty="0">
                <a:latin typeface="Comic Sans MS" panose="030F0702030302020204" pitchFamily="66" charset="0"/>
              </a:rPr>
              <a:t>	</a:t>
            </a:r>
            <a:r>
              <a:rPr lang="ru-RU" sz="2400" b="1" dirty="0">
                <a:latin typeface="Comic Sans MS" panose="030F0702030302020204" pitchFamily="66" charset="0"/>
              </a:rPr>
              <a:t>	Цитата</a:t>
            </a:r>
            <a:r>
              <a:rPr lang="ru-RU" sz="2400" dirty="0">
                <a:latin typeface="Comic Sans MS" panose="030F0702030302020204" pitchFamily="66" charset="0"/>
              </a:rPr>
              <a:t>: «Власть климата есть наиважнейшая власть на земле»</a:t>
            </a: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7996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636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Материализм в философии </a:t>
            </a:r>
            <a:r>
              <a:rPr lang="ru-RU" sz="2800" b="1" i="1" dirty="0" err="1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Дени</a:t>
            </a:r>
            <a:r>
              <a:rPr lang="ru-RU" sz="2800" b="1" i="1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Дидро (1736-1784)</a:t>
            </a:r>
            <a:endParaRPr lang="ru-RU" sz="2800" i="1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507288" cy="46237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дидр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700808"/>
            <a:ext cx="3816423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719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Основные идеи философии: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18457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Comic Sans MS" pitchFamily="66" charset="0"/>
              </a:rPr>
              <a:t>Направление в философии</a:t>
            </a:r>
            <a:r>
              <a:rPr lang="ru-RU" sz="2400" dirty="0">
                <a:latin typeface="Comic Sans MS" pitchFamily="66" charset="0"/>
              </a:rPr>
              <a:t>: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материализм, научный атеизм</a:t>
            </a:r>
          </a:p>
          <a:p>
            <a:r>
              <a:rPr lang="ru-RU" sz="2400" dirty="0">
                <a:latin typeface="Comic Sans MS" pitchFamily="66" charset="0"/>
              </a:rPr>
              <a:t>Считал философию методом исследования парадоксов в развитии окружающего мира</a:t>
            </a:r>
            <a:r>
              <a:rPr lang="ru-RU" sz="2400" b="1" dirty="0">
                <a:latin typeface="Comic Sans MS" pitchFamily="66" charset="0"/>
              </a:rPr>
              <a:t>;</a:t>
            </a:r>
          </a:p>
          <a:p>
            <a:r>
              <a:rPr lang="ru-RU" sz="2400" b="1" dirty="0">
                <a:latin typeface="Comic Sans MS" pitchFamily="66" charset="0"/>
              </a:rPr>
              <a:t>- </a:t>
            </a:r>
            <a:r>
              <a:rPr lang="ru-RU" sz="2400" dirty="0">
                <a:latin typeface="Comic Sans MS" pitchFamily="66" charset="0"/>
              </a:rPr>
              <a:t>автор принципа 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диалогичной логики развития </a:t>
            </a:r>
            <a:r>
              <a:rPr lang="ru-RU" sz="2400" dirty="0">
                <a:latin typeface="Comic Sans MS" pitchFamily="66" charset="0"/>
              </a:rPr>
              <a:t>природы, общества и человека;</a:t>
            </a:r>
          </a:p>
          <a:p>
            <a:r>
              <a:rPr lang="ru-RU" sz="2400" dirty="0">
                <a:latin typeface="Comic Sans MS" pitchFamily="66" charset="0"/>
              </a:rPr>
              <a:t>- выступал с критикой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идеи 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фатализма</a:t>
            </a:r>
            <a:r>
              <a:rPr lang="ru-RU" sz="2400" dirty="0">
                <a:latin typeface="Comic Sans MS" pitchFamily="66" charset="0"/>
              </a:rPr>
              <a:t>;</a:t>
            </a:r>
          </a:p>
          <a:p>
            <a:r>
              <a:rPr lang="ru-RU" sz="2400" b="1" dirty="0">
                <a:latin typeface="Comic Sans MS" pitchFamily="66" charset="0"/>
              </a:rPr>
              <a:t>Основные  произведения</a:t>
            </a:r>
            <a:r>
              <a:rPr lang="ru-RU" sz="2400" dirty="0">
                <a:latin typeface="Comic Sans MS" pitchFamily="66" charset="0"/>
              </a:rPr>
              <a:t>: «Монахиня», «Энциклопедия, или Толковый словарь наук, искусств и ремёсел»</a:t>
            </a:r>
          </a:p>
          <a:p>
            <a:r>
              <a:rPr lang="ru-RU" sz="2400" b="1" dirty="0">
                <a:latin typeface="Comic Sans MS" pitchFamily="66" charset="0"/>
              </a:rPr>
              <a:t>Цитата</a:t>
            </a:r>
            <a:r>
              <a:rPr lang="ru-RU" sz="2400" dirty="0">
                <a:latin typeface="Comic Sans MS" pitchFamily="66" charset="0"/>
              </a:rPr>
              <a:t>: «Искренность-мать правды и вывеска честного человека»</a:t>
            </a: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37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ru-RU" sz="3600" b="1" i="1" dirty="0">
                <a:solidFill>
                  <a:schemeClr val="tx1"/>
                </a:solidFill>
              </a:rPr>
              <a:t> </a:t>
            </a:r>
            <a:r>
              <a:rPr lang="ru-RU" sz="3200" b="1" i="1" dirty="0">
                <a:solidFill>
                  <a:schemeClr val="tx1"/>
                </a:solidFill>
                <a:latin typeface="Comic Sans MS" pitchFamily="66" charset="0"/>
              </a:rPr>
              <a:t>Деизм Франсуа Вольтера (1694-1778)</a:t>
            </a:r>
          </a:p>
        </p:txBody>
      </p:sp>
      <p:pic>
        <p:nvPicPr>
          <p:cNvPr id="6" name="Содержимое 5" descr="Вольте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5708" y="1935163"/>
            <a:ext cx="5852583" cy="4389437"/>
          </a:xfrm>
        </p:spPr>
      </p:pic>
    </p:spTree>
    <p:extLst>
      <p:ext uri="{BB962C8B-B14F-4D97-AF65-F5344CB8AC3E}">
        <p14:creationId xmlns:p14="http://schemas.microsoft.com/office/powerpoint/2010/main" val="2701871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   </a:t>
            </a:r>
            <a:r>
              <a:rPr lang="ru-RU" sz="3600" b="1" dirty="0">
                <a:solidFill>
                  <a:schemeClr val="tx1"/>
                </a:solidFill>
                <a:latin typeface="Comic Sans MS" pitchFamily="66" charset="0"/>
              </a:rPr>
              <a:t>Основные идеи философии: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sz="2000" b="1" dirty="0"/>
          </a:p>
          <a:p>
            <a:pPr>
              <a:buFont typeface="Wingdings" pitchFamily="2" charset="2"/>
              <a:buChar char="q"/>
            </a:pPr>
            <a:r>
              <a:rPr lang="ru-RU" sz="2000" dirty="0">
                <a:latin typeface="Comic Sans MS" pitchFamily="66" charset="0"/>
              </a:rPr>
              <a:t>Основоположник 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деизма</a:t>
            </a:r>
            <a:r>
              <a:rPr lang="ru-RU" sz="2000" b="1" dirty="0">
                <a:latin typeface="Comic Sans MS" pitchFamily="66" charset="0"/>
              </a:rPr>
              <a:t> </a:t>
            </a:r>
            <a:r>
              <a:rPr lang="ru-RU" sz="2000" dirty="0">
                <a:latin typeface="Comic Sans MS" pitchFamily="66" charset="0"/>
              </a:rPr>
              <a:t>– философской теории, которая признавала создание мира Богом, но отрицала его определяющую роль в дальнейшем развитии мира и жизни человека</a:t>
            </a:r>
            <a:endParaRPr lang="ru-RU" sz="2000" b="1" dirty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>
                <a:latin typeface="Comic Sans MS" pitchFamily="66" charset="0"/>
              </a:rPr>
              <a:t>В философии был сторонником 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скептицизма.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>
                <a:latin typeface="Comic Sans MS" pitchFamily="66" charset="0"/>
              </a:rPr>
              <a:t>Автор понятия:  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«</a:t>
            </a:r>
            <a:r>
              <a:rPr lang="ru-RU" sz="2000" dirty="0" err="1">
                <a:solidFill>
                  <a:srgbClr val="FF0000"/>
                </a:solidFill>
                <a:latin typeface="Comic Sans MS" pitchFamily="66" charset="0"/>
              </a:rPr>
              <a:t>просвященный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 абсолютизм</a:t>
            </a:r>
            <a:r>
              <a:rPr lang="ru-RU" sz="2000" dirty="0">
                <a:latin typeface="Comic Sans MS" pitchFamily="66" charset="0"/>
              </a:rPr>
              <a:t>»  - тип власти, при котором правитель государства уделяет особое внимание развитию наук и искусств, подаёт личный пример просвещённости подданным и даже не ущемляет некоторые их права и свободы.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Comic Sans MS" pitchFamily="66" charset="0"/>
              </a:rPr>
              <a:t>Основные  произведения</a:t>
            </a:r>
            <a:r>
              <a:rPr lang="ru-RU" sz="2000" dirty="0">
                <a:latin typeface="Comic Sans MS" pitchFamily="66" charset="0"/>
              </a:rPr>
              <a:t>: «</a:t>
            </a:r>
            <a:r>
              <a:rPr lang="ru-RU" sz="2000" dirty="0" err="1">
                <a:latin typeface="Comic Sans MS" pitchFamily="66" charset="0"/>
              </a:rPr>
              <a:t>Кандид</a:t>
            </a:r>
            <a:r>
              <a:rPr lang="ru-RU" sz="2000" dirty="0">
                <a:latin typeface="Comic Sans MS" pitchFamily="66" charset="0"/>
              </a:rPr>
              <a:t>, или оптимизм», «Философский словарь»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Comic Sans MS" pitchFamily="66" charset="0"/>
              </a:rPr>
              <a:t>Цитата</a:t>
            </a:r>
            <a:r>
              <a:rPr lang="ru-RU" sz="2000" dirty="0">
                <a:latin typeface="Comic Sans MS" pitchFamily="66" charset="0"/>
              </a:rPr>
              <a:t>: «Ни на что не годится тот, кто годится только для себя»</a:t>
            </a:r>
          </a:p>
        </p:txBody>
      </p:sp>
    </p:spTree>
    <p:extLst>
      <p:ext uri="{BB962C8B-B14F-4D97-AF65-F5344CB8AC3E}">
        <p14:creationId xmlns:p14="http://schemas.microsoft.com/office/powerpoint/2010/main" val="3172293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600" dirty="0">
                <a:solidFill>
                  <a:schemeClr val="tx1"/>
                </a:solidFill>
                <a:latin typeface="Comic Sans MS" pitchFamily="66" charset="0"/>
              </a:rPr>
              <a:t>Англия и Франция – ведущие державы эпохи Нового времени</a:t>
            </a:r>
          </a:p>
        </p:txBody>
      </p:sp>
      <p:pic>
        <p:nvPicPr>
          <p:cNvPr id="5" name="Содержимое 4" descr="Англия.Флаг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60848"/>
            <a:ext cx="4038600" cy="3528392"/>
          </a:xfrm>
        </p:spPr>
      </p:pic>
      <p:pic>
        <p:nvPicPr>
          <p:cNvPr id="6" name="Содержимое 5" descr="франция флаг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60848"/>
            <a:ext cx="4038600" cy="352839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  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Основные представители философии Нового времени (кратко):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96556"/>
              </p:ext>
            </p:extLst>
          </p:nvPr>
        </p:nvGraphicFramePr>
        <p:xfrm>
          <a:off x="457200" y="1935163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Философ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Направление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Основа познания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Идеи,</a:t>
                      </a:r>
                      <a:r>
                        <a:rPr lang="ru-RU" sz="1600" baseline="0" dirty="0">
                          <a:latin typeface="Comic Sans MS" pitchFamily="66" charset="0"/>
                        </a:rPr>
                        <a:t> п</a:t>
                      </a:r>
                      <a:r>
                        <a:rPr lang="ru-RU" sz="1600" dirty="0">
                          <a:latin typeface="Comic Sans MS" pitchFamily="66" charset="0"/>
                        </a:rPr>
                        <a:t>овлиявшие на творчество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Основное понятие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0957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Рене Декарт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Рационализм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Разум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Скептицизм Сократа, теория </a:t>
                      </a:r>
                      <a:r>
                        <a:rPr lang="ru-RU" sz="1600" dirty="0" err="1">
                          <a:latin typeface="Comic Sans MS" pitchFamily="66" charset="0"/>
                        </a:rPr>
                        <a:t>мимнезиса</a:t>
                      </a:r>
                      <a:r>
                        <a:rPr lang="ru-RU" sz="1600" dirty="0">
                          <a:latin typeface="Comic Sans MS" pitchFamily="66" charset="0"/>
                        </a:rPr>
                        <a:t> Платона, логика Аристотеля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Врожденные идеи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Comic Sans MS" pitchFamily="66" charset="0"/>
                        </a:rPr>
                        <a:t>Фрэнсис</a:t>
                      </a:r>
                      <a:r>
                        <a:rPr lang="ru-RU" sz="1600" dirty="0">
                          <a:latin typeface="Comic Sans MS" pitchFamily="66" charset="0"/>
                        </a:rPr>
                        <a:t> Бэкон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Эмпиризм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Опыт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Логика Аристотеля, идеализм Платона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«Призрак»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Джон Локк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Сенсуализм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Чувство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Критика</a:t>
                      </a:r>
                      <a:r>
                        <a:rPr lang="ru-RU" sz="1600" baseline="0" dirty="0">
                          <a:latin typeface="Comic Sans MS" pitchFamily="66" charset="0"/>
                        </a:rPr>
                        <a:t> теории врожденных идей Декарта</a:t>
                      </a:r>
                      <a:endParaRPr lang="ru-RU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omic Sans MS" pitchFamily="66" charset="0"/>
                        </a:rPr>
                        <a:t>«Чистая доска»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solidFill>
                  <a:schemeClr val="tx1"/>
                </a:solidFill>
                <a:latin typeface="Comic Sans MS" pitchFamily="66" charset="0"/>
              </a:rPr>
              <a:t>    Рационализм в философии  Рене Декарта (1596-1690)</a:t>
            </a:r>
          </a:p>
        </p:txBody>
      </p:sp>
      <p:pic>
        <p:nvPicPr>
          <p:cNvPr id="4" name="Содержимое 3" descr="Декар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060848"/>
            <a:ext cx="4411563" cy="439248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tx1"/>
                </a:solidFill>
              </a:rPr>
              <a:t>          </a:t>
            </a:r>
            <a:r>
              <a:rPr lang="ru-RU" sz="3200" b="1" i="1" dirty="0">
                <a:solidFill>
                  <a:schemeClr val="tx1"/>
                </a:solidFill>
                <a:latin typeface="Comic Sans MS" pitchFamily="66" charset="0"/>
              </a:rPr>
              <a:t>Основные идеи творчества: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sz="2000" b="1" dirty="0"/>
          </a:p>
          <a:p>
            <a:pPr>
              <a:buFont typeface="Wingdings" pitchFamily="2" charset="2"/>
              <a:buChar char="§"/>
            </a:pPr>
            <a:r>
              <a:rPr lang="ru-RU" sz="2000" dirty="0">
                <a:latin typeface="Comic Sans MS" pitchFamily="66" charset="0"/>
              </a:rPr>
              <a:t>Основатель 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рационализма –</a:t>
            </a:r>
            <a:r>
              <a:rPr lang="ru-RU" sz="2000" dirty="0">
                <a:latin typeface="Comic Sans MS" pitchFamily="66" charset="0"/>
              </a:rPr>
              <a:t> типа философии, признающего разум главным источником информации об окружающем мире</a:t>
            </a:r>
            <a:endParaRPr lang="ru-RU" sz="2000" b="1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b="1" dirty="0">
                <a:latin typeface="Comic Sans MS" pitchFamily="66" charset="0"/>
              </a:rPr>
              <a:t>Научный метод</a:t>
            </a:r>
            <a:r>
              <a:rPr lang="ru-RU" sz="2000" dirty="0">
                <a:latin typeface="Comic Sans MS" pitchFamily="66" charset="0"/>
              </a:rPr>
              <a:t>: 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дедукция </a:t>
            </a:r>
            <a:r>
              <a:rPr lang="ru-RU" sz="2000" dirty="0">
                <a:latin typeface="Comic Sans MS" pitchFamily="66" charset="0"/>
              </a:rPr>
              <a:t>– форма логического мышления, для которой характерно движение мысли от общего  к частному.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>
                <a:latin typeface="Comic Sans MS" pitchFamily="66" charset="0"/>
              </a:rPr>
              <a:t>Ключевое понятие философии </a:t>
            </a:r>
            <a:r>
              <a:rPr lang="ru-RU" sz="2000" dirty="0">
                <a:latin typeface="Comic Sans MS" pitchFamily="66" charset="0"/>
              </a:rPr>
              <a:t>: 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врожденные идеи</a:t>
            </a:r>
            <a:r>
              <a:rPr lang="ru-RU" sz="2000" dirty="0">
                <a:latin typeface="Comic Sans MS" pitchFamily="66" charset="0"/>
              </a:rPr>
              <a:t> – это идеи, существующие в разуме человека с первых дней его жизни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>
                <a:latin typeface="Comic Sans MS" pitchFamily="66" charset="0"/>
              </a:rPr>
              <a:t>Принцип в философии</a:t>
            </a:r>
            <a:r>
              <a:rPr lang="ru-RU" sz="2000" dirty="0">
                <a:latin typeface="Comic Sans MS" pitchFamily="66" charset="0"/>
              </a:rPr>
              <a:t>: </a:t>
            </a:r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абсолютное сомнение</a:t>
            </a:r>
            <a:r>
              <a:rPr lang="ru-RU" sz="2000" dirty="0">
                <a:latin typeface="Comic Sans MS" pitchFamily="66" charset="0"/>
              </a:rPr>
              <a:t>: истинно лишь то, в чём можно усомниться, в противном случае это догма.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>
                <a:latin typeface="Comic Sans MS" pitchFamily="66" charset="0"/>
              </a:rPr>
              <a:t>Основные произведения</a:t>
            </a:r>
            <a:r>
              <a:rPr lang="ru-RU" sz="2000" dirty="0">
                <a:latin typeface="Comic Sans MS" pitchFamily="66" charset="0"/>
              </a:rPr>
              <a:t>: «Рассуждение о методе», «Правила руководства ума».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>
                <a:latin typeface="Comic Sans MS" pitchFamily="66" charset="0"/>
              </a:rPr>
              <a:t>Цитата</a:t>
            </a:r>
            <a:r>
              <a:rPr lang="ru-RU" sz="2000" dirty="0">
                <a:latin typeface="Comic Sans MS" pitchFamily="66" charset="0"/>
              </a:rPr>
              <a:t>: «Спешка – мать всех ошибок»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/>
                </a:solidFill>
                <a:latin typeface="Comic Sans MS" pitchFamily="66" charset="0"/>
              </a:rPr>
              <a:t>       Основные идеи творчества:</a:t>
            </a:r>
            <a:endParaRPr lang="ru-RU" sz="3200" dirty="0">
              <a:latin typeface="Comic Sans MS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Название произведения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Основные идеи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«Начала философии»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omic Sans MS" pitchFamily="66" charset="0"/>
                        </a:rPr>
                        <a:t>1.Сочинение в четырех частях о связи между философией и остальными науками.</a:t>
                      </a:r>
                    </a:p>
                    <a:p>
                      <a:r>
                        <a:rPr lang="ru-RU" dirty="0">
                          <a:latin typeface="Comic Sans MS" pitchFamily="66" charset="0"/>
                        </a:rPr>
                        <a:t>2. Содержит критику математики за изолированность от остальных наук.</a:t>
                      </a:r>
                    </a:p>
                    <a:p>
                      <a:r>
                        <a:rPr lang="ru-RU" dirty="0">
                          <a:latin typeface="Comic Sans MS" pitchFamily="66" charset="0"/>
                        </a:rPr>
                        <a:t>3. Развивает</a:t>
                      </a:r>
                      <a:r>
                        <a:rPr lang="ru-RU" baseline="0" dirty="0">
                          <a:latin typeface="Comic Sans MS" pitchFamily="66" charset="0"/>
                        </a:rPr>
                        <a:t> идею </a:t>
                      </a:r>
                      <a:r>
                        <a:rPr lang="ru-RU" dirty="0">
                          <a:latin typeface="Comic Sans MS" pitchFamily="66" charset="0"/>
                        </a:rPr>
                        <a:t>междисциплинарного характера науки.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«Рассуждение о методе»</a:t>
                      </a:r>
                    </a:p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baseline="0" dirty="0">
                          <a:latin typeface="Comic Sans MS" pitchFamily="66" charset="0"/>
                        </a:rPr>
                        <a:t>Рассматривал дедукцию в качестве ключевого метода познания мира.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>
                          <a:latin typeface="Comic Sans MS" pitchFamily="66" charset="0"/>
                        </a:rPr>
                        <a:t>Анализировал роль сомнения в научном познании мира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         </a:t>
            </a:r>
            <a:r>
              <a:rPr lang="ru-RU" sz="3200" b="1" dirty="0">
                <a:solidFill>
                  <a:schemeClr val="tx1"/>
                </a:solidFill>
                <a:latin typeface="Comic Sans MS" pitchFamily="66" charset="0"/>
              </a:rPr>
              <a:t>«Квадрат Декарта»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24881"/>
            <a:ext cx="7620000" cy="3810000"/>
          </a:xfrm>
        </p:spPr>
      </p:pic>
    </p:spTree>
    <p:extLst>
      <p:ext uri="{BB962C8B-B14F-4D97-AF65-F5344CB8AC3E}">
        <p14:creationId xmlns:p14="http://schemas.microsoft.com/office/powerpoint/2010/main" val="1413595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1145</TotalTime>
  <Words>1609</Words>
  <Application>Microsoft Office PowerPoint</Application>
  <PresentationFormat>Экран (4:3)</PresentationFormat>
  <Paragraphs>198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5" baseType="lpstr">
      <vt:lpstr>Calibri</vt:lpstr>
      <vt:lpstr>Comic Sans MS</vt:lpstr>
      <vt:lpstr>Constantia</vt:lpstr>
      <vt:lpstr>Mistral</vt:lpstr>
      <vt:lpstr>Monotype Corsiva</vt:lpstr>
      <vt:lpstr>Times New Roman</vt:lpstr>
      <vt:lpstr>Wingdings</vt:lpstr>
      <vt:lpstr>Wingdings 2</vt:lpstr>
      <vt:lpstr>Поток</vt:lpstr>
      <vt:lpstr>Философия  Нового времени</vt:lpstr>
      <vt:lpstr>Объект и предмет философии Нового времени (16-17 вв.)</vt:lpstr>
      <vt:lpstr>   Характерные черты философии Нового времени</vt:lpstr>
      <vt:lpstr> Англия и Франция – ведущие державы эпохи Нового времени</vt:lpstr>
      <vt:lpstr>   Основные представители философии Нового времени (кратко):</vt:lpstr>
      <vt:lpstr>    Рационализм в философии  Рене Декарта (1596-1690)</vt:lpstr>
      <vt:lpstr>          Основные идеи творчества:</vt:lpstr>
      <vt:lpstr>       Основные идеи творчества:</vt:lpstr>
      <vt:lpstr>         «Квадрат Декарта»</vt:lpstr>
      <vt:lpstr> Пояснение к «квадрату Декарта»</vt:lpstr>
      <vt:lpstr> Эмпиризм в философской теории Фрэнсиса Бэкона (1561-1626)</vt:lpstr>
      <vt:lpstr>Роджер Бэкон   (1214-1292) – средневековый философ</vt:lpstr>
      <vt:lpstr>      Основные идеи творчества:</vt:lpstr>
      <vt:lpstr>Основные идеи произведений</vt:lpstr>
      <vt:lpstr>      Виды заблуждений в классификации Фр. Бэкона:</vt:lpstr>
      <vt:lpstr>           Пути познания по Фр. Бэкону:</vt:lpstr>
      <vt:lpstr>Сенсуализм в философии Дж. Локка (1632-1704)</vt:lpstr>
      <vt:lpstr> Основные идеи творчества:</vt:lpstr>
      <vt:lpstr>    Политическая философия Дж. Локка</vt:lpstr>
      <vt:lpstr>Философия Т. Гоббса (1588-1679)</vt:lpstr>
      <vt:lpstr> Основные идеи творчества:</vt:lpstr>
      <vt:lpstr>Философия  эпохи Просвещения</vt:lpstr>
      <vt:lpstr>Франция –ведущая европейская держава эпохи Просвещения</vt:lpstr>
      <vt:lpstr>Объект и предмет философии Просвещения (17-18 вв.)</vt:lpstr>
      <vt:lpstr>   Характерные черты философии Просвещения:</vt:lpstr>
      <vt:lpstr> Философские взгляды Жан-Жака Руссо (1712-1778)</vt:lpstr>
      <vt:lpstr>        Политическая философия («Суждение о вечном мире») </vt:lpstr>
      <vt:lpstr>  Проблема неравенства и её решение</vt:lpstr>
      <vt:lpstr> Теория общественного договора:</vt:lpstr>
      <vt:lpstr>Философские идеи Шарля де Монтескье (1689-1755)</vt:lpstr>
      <vt:lpstr> Политическая философия Монтескье:</vt:lpstr>
      <vt:lpstr>Теория «географического детерминизма»</vt:lpstr>
      <vt:lpstr>Материализм в философии Дени Дидро (1736-1784)</vt:lpstr>
      <vt:lpstr>Основные идеи философии:</vt:lpstr>
      <vt:lpstr> Деизм Франсуа Вольтера (1694-1778)</vt:lpstr>
      <vt:lpstr>    Основные идеи философии: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User</cp:lastModifiedBy>
  <cp:revision>111</cp:revision>
  <dcterms:created xsi:type="dcterms:W3CDTF">2016-10-26T13:27:37Z</dcterms:created>
  <dcterms:modified xsi:type="dcterms:W3CDTF">2022-01-25T11:09:23Z</dcterms:modified>
</cp:coreProperties>
</file>